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ht"/>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ht"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ht">
                <a:solidFill>
                  <a:schemeClr val="tx1">
                    <a:lumMod val="50000"/>
                    <a:lumOff val="50000"/>
                  </a:schemeClr>
                </a:solidFill>
              </a:rPr>
              <a:t>Nimewo 45 Pawòl Bondye a</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ht" sz="4400"/>
              <a:t>Bon nouvèl la soti nan zanj lan</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t" sz="4000">
                <a:solidFill>
                  <a:srgbClr val="FF0000"/>
                </a:solidFill>
              </a:rPr>
              <a:t>Egzamen jodi 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ht" sz="3600">
                <a:solidFill>
                  <a:schemeClr val="tx1">
                    <a:lumMod val="65000"/>
                    <a:lumOff val="35000"/>
                  </a:schemeClr>
                </a:solidFill>
              </a:rPr>
              <a:t>Ki moun ki te bay Mari nouvèl la?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ht" sz="2800">
                <a:solidFill>
                  <a:schemeClr val="tx1">
                    <a:lumMod val="65000"/>
                    <a:lumOff val="35000"/>
                  </a:schemeClr>
                </a:solidFill>
              </a:rPr>
              <a:t>① </a:t>
            </a:r>
            <a:r xmlns:a="http://schemas.openxmlformats.org/drawingml/2006/main">
              <a:rPr altLang="ko-KR" dirty="0" lang="ht" sz="2800">
                <a:solidFill>
                  <a:schemeClr val="tx1">
                    <a:lumMod val="65000"/>
                    <a:lumOff val="35000"/>
                  </a:schemeClr>
                </a:solidFill>
              </a:rPr>
              <a:t>Satan</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ht" sz="2800">
                <a:solidFill>
                  <a:schemeClr val="tx1">
                    <a:lumMod val="65000"/>
                    <a:lumOff val="35000"/>
                  </a:schemeClr>
                </a:solidFill>
              </a:rPr>
              <a:t>② </a:t>
            </a:r>
            <a:r xmlns:a="http://schemas.openxmlformats.org/drawingml/2006/main">
              <a:rPr altLang="ko-KR" dirty="0" lang="ht" sz="2800">
                <a:solidFill>
                  <a:schemeClr val="tx1">
                    <a:lumMod val="65000"/>
                    <a:lumOff val="35000"/>
                  </a:schemeClr>
                </a:solidFill>
              </a:rPr>
              <a:t>Zanmi Mari</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t" sz="2800">
                <a:solidFill>
                  <a:schemeClr val="tx1">
                    <a:lumMod val="65000"/>
                    <a:lumOff val="35000"/>
                  </a:schemeClr>
                </a:solidFill>
              </a:rPr>
              <a:t>③ </a:t>
            </a:r>
            <a:r xmlns:a="http://schemas.openxmlformats.org/drawingml/2006/main">
              <a:rPr altLang="ko-KR" dirty="0" lang="ht" sz="2800">
                <a:solidFill>
                  <a:schemeClr val="tx1">
                    <a:lumMod val="65000"/>
                    <a:lumOff val="35000"/>
                  </a:schemeClr>
                </a:solidFill>
              </a:rPr>
              <a:t>Angel</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ht" sz="2800">
                <a:solidFill>
                  <a:schemeClr val="tx1">
                    <a:lumMod val="65000"/>
                    <a:lumOff val="35000"/>
                  </a:schemeClr>
                </a:solidFill>
              </a:rPr>
              <a:t>④ </a:t>
            </a:r>
            <a:r xmlns:a="http://schemas.openxmlformats.org/drawingml/2006/main">
              <a:rPr altLang="ko-KR" dirty="0" lang="ht" sz="2800">
                <a:solidFill>
                  <a:schemeClr val="tx1">
                    <a:lumMod val="65000"/>
                    <a:lumOff val="35000"/>
                  </a:schemeClr>
                </a:solidFill>
              </a:rPr>
              <a:t>Jezi</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ht" sz="2800">
                <a:solidFill>
                  <a:srgbClr val="FF0000"/>
                </a:solidFill>
              </a:rPr>
              <a:t>③ </a:t>
            </a:r>
            <a:r xmlns:a="http://schemas.openxmlformats.org/drawingml/2006/main">
              <a:rPr altLang="ko-KR" dirty="0" lang="ht" sz="2800">
                <a:solidFill>
                  <a:srgbClr val="FF0000"/>
                </a:solidFill>
              </a:rPr>
              <a:t>Angel</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NON. 54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Fanm Samariten nan pi 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Moun ki bwè dlo mwen ba li a p'ap janm swaf dlo. Vrèmanvre, dlo m ap ba li a ap tounen yon sous dlo k ap koule nan li pou lavi etènèl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Pandan Jezi t'ap pase nan peyi Samari a, li rankontre yon fanm bò pi a epi li di. "Tanpri, ban mwen yon ti dlo."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t" altLang="ko-KR" sz="2600">
                <a:solidFill>
                  <a:schemeClr val="tx1">
                    <a:lumMod val="65000"/>
                    <a:lumOff val="35000"/>
                  </a:schemeClr>
                </a:solidFill>
              </a:rPr>
              <a:t>Fanm nan te etonan. Paske Juif yo pa pale ak Samariten yo. "Si w te konnen ki moun mwen ye, ou ta mande m dlo." Jezi di</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ht" altLang="ko-KR" sz="2600">
                <a:solidFill>
                  <a:schemeClr val="tx1">
                    <a:lumMod val="65000"/>
                    <a:lumOff val="35000"/>
                  </a:schemeClr>
                </a:solidFill>
              </a:rPr>
              <a:t>"Paske dlo mwen bay la se dlo lavi a ki pa janm swaf ankò." Fanm nan te vin kirye konsènan Jezi. "Ki moun ou ye, èske ou ka ban mwen dlo sa a?"</a:t>
            </a:r>
            <a:r xmlns:a="http://schemas.openxmlformats.org/drawingml/2006/main">
              <a:rPr lang="ht"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reponn: “Mwen se Kris la ak Pitit Gason Bondye a. Li te sezi pou 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ht" altLang="ko-KR" sz="2600">
                <a:solidFill>
                  <a:schemeClr val="tx1">
                    <a:lumMod val="65000"/>
                    <a:lumOff val="35000"/>
                  </a:schemeClr>
                </a:solidFill>
              </a:rPr>
              <a:t>Li kite krich dlo a, li tounen nan vil la, li pale ak moun yo konsènan Jezi. Anpil moun te vin rankontre Jezi e yo te kwè nan li kòm Sovè yo.</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Le pli vit ke Samariten an te rankontre Jezi, li te kite krich dlo a epi li tounen nan vilaj la pou l anonse bon nouvèl delivrans nan vilaj yo.</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Finalman, anpil moun te sove lè yo te tande e yo te kwè levanjil li te preche a.</a:t>
            </a:r>
            <a:r xmlns:a="http://schemas.openxmlformats.org/drawingml/2006/main">
              <a:rPr altLang="en-US" lang="h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ht" sz="3200">
                <a:solidFill>
                  <a:schemeClr val="tx1">
                    <a:lumMod val="65000"/>
                    <a:lumOff val="35000"/>
                  </a:schemeClr>
                </a:solidFill>
              </a:rPr>
              <a:t>Èske w te rankontre Jezi? Èske w ap pale lòt moun konsènan Jezi? Ki jan ou ta ka prezante Jezi bay lòt moun tankou yon Samariten?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li menm ki ban nou dlo lavi a pou nou pa janm swaf nanm nou.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kote Jezi te rankontre yon fanm Samariten?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nan palè 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sou vil la</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nan mache 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nan pi 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nan pi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t" sz="4000">
                <a:solidFill>
                  <a:srgbClr val="FF0000"/>
                </a:solidFill>
              </a:rPr>
              <a:t>Pawòl jodi 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t" sz="3600">
                <a:solidFill>
                  <a:schemeClr val="tx1">
                    <a:lumMod val="65000"/>
                    <a:lumOff val="35000"/>
                  </a:schemeClr>
                </a:solidFill>
              </a:rPr>
              <a:t>Ou pral ansent epi ou pral fè yon pitit gason, epi w ap ba li non Jezi.</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t" sz="2800">
                <a:solidFill>
                  <a:schemeClr val="tx1">
                    <a:lumMod val="65000"/>
                    <a:lumOff val="35000"/>
                  </a:schemeClr>
                </a:solidFill>
              </a:rPr>
              <a:t>Lik</a:t>
            </a:r>
            <a:r xmlns:a="http://schemas.openxmlformats.org/drawingml/2006/main">
              <a:rPr altLang="en-US" dirty="0" lang="ht" sz="2800">
                <a:solidFill>
                  <a:schemeClr val="tx1">
                    <a:lumMod val="65000"/>
                    <a:lumOff val="35000"/>
                  </a:schemeClr>
                </a:solidFill>
              </a:rPr>
              <a:t> </a:t>
            </a:r>
            <a:r xmlns:a="http://schemas.openxmlformats.org/drawingml/2006/main">
              <a:rPr altLang="ko-KR" dirty="0" lang="ht"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Moun ki bwè dlo mwen ba li a p'ap janm swaf dlo. Vrèmanvre, dlo m ap ba li a ap tounen yon sous dlo k ap koule nan li pou lavi etènèl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Jete filè w nan gwo dlo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sa a, Jezi di Simon: Ou pa bezwen pè, depi koulye a ou pral kenbe moun.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ki te moute sou kannòt Pyè a epi ki te bay pawòl la, di Pyè. "Koulye a, ale nan gwo dlo epi jete yon privye pou trape pwason 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“Mèt, nou te travay di tout nwit lan e nou poko kenbe anyen. Men, paske ou di sa, mwen pral lage privye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Lè yo fin fè sa, yo pran yon kantite pwason tèlman gwo ke filè yo te kòmanse kraze. Pyè te sezi pou sa.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ht" sz="3000">
                <a:solidFill>
                  <a:schemeClr val="tx1">
                    <a:lumMod val="65000"/>
                    <a:lumOff val="35000"/>
                  </a:schemeClr>
                </a:solidFill>
              </a:rPr>
              <a:t>Nan moman sa a, Pyè te repanti lè l te konnen Jezi se Pitit Bondye a. "Mwen se yon pechè."</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t" sz="3000">
                <a:solidFill>
                  <a:schemeClr val="tx1">
                    <a:lumMod val="65000"/>
                    <a:lumOff val="35000"/>
                  </a:schemeClr>
                </a:solidFill>
              </a:rPr>
              <a:t>Jezi di. "Ou pa bezwen pè, depi koulye a ou pral yon pechè k ap pran moun." Pyè kite tout bagay, li vin tounen yon disip Jezi.</a:t>
            </a:r>
            <a:r xmlns:a="http://schemas.openxmlformats.org/drawingml/2006/main">
              <a:rPr altLang="en-US" lang="ht"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Leson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Pyè, ki te rankontre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te repanti e li te obeyi menm kote.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Èske gen repantans ak obeyisans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bay Jezi nan lavi 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Pyè te abandone tout bagay e li te suiv Jezi. Menm jan ak Pyè, ou dwe yon disip ki konnen vrè repantans ak obeyisans.</a:t>
            </a:r>
            <a:r xmlns:a="http://schemas.openxmlformats.org/drawingml/2006/main">
              <a:rPr altLang="en-US" lang="h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youn ki fè mirak ki depase eksperyans ak kapasite moun yo.</a:t>
            </a:r>
            <a:r xmlns:a="http://schemas.openxmlformats.org/drawingml/2006/main">
              <a:rPr altLang="en-US" lang="h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46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Ti bebe Jezi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travay Pyè te ye?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bòs chapant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Shepard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pechè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kiltivatè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pechè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sa a, Jezi di Simon: Ou pa bezwen pè, depi koulye a ou pral kenbe moun.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ki te rele disip 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Filip jwenn Natanayèl, li di l: "Nou jwenn moun Moyiz te ekri nan Lalwa a, e pwofèt yo te ekri sou li a: Jezi, moun Nazarèt, pitit Jozèf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te rele Pyè, Andre, ak frè parèy yo, Filip, pou vin yon disip. "Suiv mwen!"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Filip te prezante Jezi zanmi l Natanayèl. "Mesi ki pwofèt yo te ekri nan Ansyen Testaman an te parèt."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"Nazarèt! Eske Kris la ka soti? Natanayèl mande. Filip di: -Vini wè.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di Natanayèl. "Ou se yon Izrayelit vre, mwen te wè ou pandan ou te toujou anba pye fig frans lan anvan Filip rele ou."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Natanayèl te sezi lè sa a epi li te bay Jezi glwa, "Rabi, ou se Pitit Bondye a ak Wa pèp Izrayèl la."</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Le pli vit ke Natanayèl te vin konnen sa</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Jezi se Mesi a, li te bay Jezi glwa.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Li te vin yon disip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bay Jezi glwa ki se Sovè nou, epi viv yon lavi nan disip Jezi epi obeyi li.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Jodi a, nan vil David la, gen yon Sovè ki fèt pou ou. li se Kris la, Seyè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Tankou</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rele moun antanke disip pou yo vin tankou li.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Kiyès ki te prezante Jezi Natanayèl?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Pyè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Filip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Andre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Pòl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② </a:t>
            </a:r>
            <a:r xmlns:a="http://schemas.openxmlformats.org/drawingml/2006/main">
              <a:rPr altLang="ko-KR" lang="ht" sz="2800">
                <a:solidFill>
                  <a:srgbClr val="ff0000"/>
                </a:solidFill>
              </a:rPr>
              <a:t>Filip</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Filip jwenn Natanayèl, li di l: "Nou jwenn moun Moyiz te ekri nan Lalwa a, e pwofèt yo te ekri sou li a: Jezi, moun Nazarèt, pitit Jozèf 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Moun ki desann sou do kay la</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leve, li pran kabann li epi li soti nan tout moun. Tout moun te sezi, yo t'ap fè lwanj Bondye, yo t'ap di: "Nou pa janm wè anyen konsa!"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moun te tande pale de gerizon Jezi a, moun te mennen zanmi paralize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te gen twòp moun kote Jezi te ye. Se konsa, yo pa t 'kapab mennen zanmi paralize yo bay Jezi nan do kay 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Finalman, moun ki te pote zanmi paralize kraze nan do kay la epi voye zanmi paralize bay Jezi.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wè lafwa yo epi li di. "Peche ou yo padonnen. Leve, ale lakay ou."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Etonan, paralizi a te geri nan moman sa a. Apre sa, li leve, li mache, li fè lwanj Bondye.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ht" altLang="ko-KR" sz="2400">
                <a:solidFill>
                  <a:schemeClr val="tx1">
                    <a:lumMod val="65000"/>
                    <a:lumOff val="35000"/>
                  </a:schemeClr>
                </a:solidFill>
              </a:rPr>
              <a:t>Lè li te lè pou Mari fè yon ti bebe, li te oblije ale Betleyèm. Men, paske pa te gen plas, li te fè yon ti bebe nan yon manje.</a:t>
            </a:r>
            <a:r xmlns:a="http://schemas.openxmlformats.org/drawingml/2006/main">
              <a:rPr lang="ht"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Zanmi Paralytic yo te gen difikilte ak andikap, men yo pa t 'kapab abandone ale nan Jezi. Paske yo te gen lafwa nan Jezi.</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Èske nou gen lafwa nan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Lè nou vin jwenn Jezi ak lafwa, nou pa dwe abandone malgre difikilte ak obstak ki bloke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Lè n fè sa, n ap kapab bay Bondye glwa tankou yon nonm paralize.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pa rejte moun ki vin jwenn li. Epi li bay moun ki vin jwenn li sa ki nesesè 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paralitik te vin jwenn Jezi?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fenèt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pòtay</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miray 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do kay</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do kay</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leve, li pran kabann li epi li soti nan tout moun. Tout moun te sezi, yo t'ap fè lwanj Bondye, yo t'ap di: "Nou pa janm wè anyen konsa!"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rele Matye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Pandan Jezi t'ap soti la, li wè yon nonm yo te rele Matye ki te chita bò izolwa pèseptè kontribisyon an. Li di li: Swiv mwen, Matye leve, li swiv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Te gen yon pèseptè ki te rele Matye. Li te yon pèseptè taks sou non Wòm pou Izrayelit yo.</a:t>
            </a:r>
            <a:r xmlns:a="http://schemas.openxmlformats.org/drawingml/2006/main">
              <a:rPr lang="ht"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Matye te yon pèseptè taks, kidonk li te gen anpil lajan. Men, jwif yo te rayi pèseptè yo ki t ap travay pou Wòm, konkeran an.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gade Matye ki te chita bò tab la epi li di li. "Suiv mwen"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Matye imedyatman abandone tout bagay e li suiv Jezi. Se paske li te remèsye Jezi paske li te rele 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Pandan se tan, yon vwa soti nan syèl la soti nan gadò mouton yo ki t'ap okipe mouton yo nan Betleyèm.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"Doktè pa nesesè pou moun ki an sante, men pou moun ki malad." Matye te vin yon disip Jezi.</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Matye se te yon pèseptè kontribisyon pèp li a te rayi. Men, Jezi rele Matye e li fè l disip.</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se pèp Bondye a tou. Men, nou pa ase pou nou rele kòm disip Jezi.</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ht" sz="3200">
                <a:solidFill>
                  <a:schemeClr val="tx1">
                    <a:lumMod val="65000"/>
                    <a:lumOff val="35000"/>
                  </a:schemeClr>
                </a:solidFill>
              </a:rPr>
              <a:t>Sepandan, Jezi rele nou pou nou fè disip li yo. Se poutèt sa, nou dwe obeyi li pou nou merite apèl li.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rele moun ki rejte nan monn nan pou yo vin pèp Bondye 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travay Matye te ye?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pèseptè taks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pechè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bòs chapant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prèt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pèseptè taks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Pandan Jezi t'ap soti la, li wè yon nonm yo te rele Matye ki te chita bò izolwa pèseptè kontribisyon an. Li di li: Swiv mwen, Matye leve, li swiv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te chwazi douz disip 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Yonn nan jou sa yo Jezi te soti nan yon mòn pou lapriyè, epi li te pase nwit la lapriyè Bondye.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Lè maten rive, li rele disip li yo bò kote l ', li chwazi douz nan yo, li te deziyen yo tou apòt.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6:</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Te gen anpil moun ki te tande e ki te suiv Jezi. Yo te ale ak Jezi epi yo te aprann nan men Jezi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Jezi te fin priye, li te chwazi douz ladan yo kòm disip pwòch.</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Yo te chwazi pou yo viv ak Jezi, pou yo preche levanjil la, epi pou yo chase demon yo.</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“Glwa pou syèl la, lapè pou tè a! Fè kè nou kontan, Jezi fèt." Zanj ki sot nan syèl la di</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ht" sz="3000">
                <a:solidFill>
                  <a:schemeClr val="tx1">
                    <a:lumMod val="65000"/>
                    <a:lumOff val="35000"/>
                  </a:schemeClr>
                </a:solidFill>
              </a:rPr>
              <a:t>Disip yo te yon varyete moun: kèk nan yo te pechè, yon pèseptè taks, yon revolisyonè, kèk nan yo te cho tanperaman.</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Jezi te priye Bondye pou l te byen chwazi disip li yo, li te byen chwazi yo, li te pran swen yo byen, li te anseye yo byen.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Se poutèt sa Jezi te chwazi disip li yo: 1) pou anseye yo pawòl Bondye a, 2) pou fè yo preche levanjil la dapre sa yo te aprann, epi 3) pou fè yo pwoklame pouvwa wayòm Bondye a. Pou rezon sa yo, Jezi te chwazi disip li yo.</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Nou se disip Jezi tou.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t" sz="2800">
                <a:solidFill>
                  <a:schemeClr val="tx1">
                    <a:lumMod val="65000"/>
                    <a:lumOff val="35000"/>
                  </a:schemeClr>
                </a:solidFill>
              </a:rPr>
              <a:t>Travay nou an se menm jan ak travay douz disip Jezi yo.</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ht" sz="2800">
                <a:solidFill>
                  <a:schemeClr val="tx1">
                    <a:lumMod val="65000"/>
                    <a:lumOff val="35000"/>
                  </a:schemeClr>
                </a:solidFill>
              </a:rPr>
              <a:t>Ann viv lavi yon disip kòmanse jodi </a:t>
            </a:r>
            <a:r xmlns:a="http://schemas.openxmlformats.org/drawingml/2006/main">
              <a:rPr altLang="ko-KR" lang="ht" sz="3200">
                <a:solidFill>
                  <a:schemeClr val="tx1">
                    <a:lumMod val="65000"/>
                    <a:lumOff val="35000"/>
                  </a:schemeClr>
                </a:solidFill>
              </a:rPr>
              <a:t>a.</a:t>
            </a:r>
            <a:r xmlns:a="http://schemas.openxmlformats.org/drawingml/2006/main">
              <a:rPr altLang="en-US" lang="h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anseye nou verite ki nan syèl la pou nou ka grandi tankou disip Jezi yo.</a:t>
            </a:r>
            <a:r xmlns:a="http://schemas.openxmlformats.org/drawingml/2006/main">
              <a:rPr altLang="en-US" lang="h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Konbyen disip Jezi te chwazi kòm apot (sa yo ki te voye yo)?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dis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onz</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douz</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katòz</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douz</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Yonn nan jou sa yo Jezi te soti nan yon mòn pou lapriyè, epi li te pase nwit la lapriyè Bondye.</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Lè maten rive, li rele disip li yo bò kote l ', li chwazi douz nan yo, li te deziyen yo tou apòt.</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6:</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Levanjil Jezi te anseye sou mòn lan.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Kounye a, lè li wè foul moun yo, li moute sou yon mòn, li chita. Disip li yo vin jwenn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epi li te kòmanse anseye yo, li di: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"Benediksyon pou moun ki pòv nan lespri yo, paske Peyi Wa ki nan syèl la se pou yo.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Jezi te anseye foul moun yo sou mòn lan kijan pou yo viv antanke moun ki nan wayòm Bondye a.</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"Benediksyon pou moun ki pòv nan lespri yo, paske Peyi Wa ki nan syèl la se pou yo.</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Jan zanj yo te di, Jezi te fèt an sante nan yon manje.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Ou te aprann ranbouse dan ou ak dan ou, men mwen di ou bay souflèt gòch la bay nenpòt moun ki frape souflèt dwat la. Lè sa a, ou pral pitit Bondye!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Gade zwazo ki nan lè a. Zwazo pa fè travay agrikòl, men Bondye ba yo tout manje. Èske li pa pral pran swen ou plis pase zwazo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ht" altLang="ko-KR" sz="3000">
                <a:solidFill>
                  <a:schemeClr val="tx1">
                    <a:lumMod val="65000"/>
                    <a:lumOff val="35000"/>
                  </a:schemeClr>
                </a:solidFill>
              </a:rPr>
              <a:t>Moun yo te sezi anpil pa ansèyman Jezi a. Paske Jezi te gen otorite kontrèman ak anseyan Labib òdinè.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di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ke lavi pèp Bondye a diferan ak lavi monn nan.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Èske gen diferans nan lavi nou ak moun ki pa kwè nan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Ann pran yon gade nan tèt nou epi viv yon lavi diy pou wayòm Bondye 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li menm ki transfòme nou pou nou viv tankou moun ki nan wayòm Bondye 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Kisa pòv nan lespri yo ka jwenn?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lajan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manje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onè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Peyi Wa ki nan Bondye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Peyi Wa ki nan Bondye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Kounye a, lè li wè foul moun yo, li moute sou yon mòn, li chita. Disip li yo vin jwenn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epi li te kòmanse anseye yo, li di: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"Benediksyon pou moun ki pòv nan lespri yo, paske Peyi Wa ki nan syèl la se pou yo.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kalme tanpèt la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leve, li rale zòrèy van an, li di lanm lanmè yo: Silans! Lè sa a, van an desann epi li te konplètman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ak disip li yo moute nan yon bato ansanm pou yo travèse letan Galile.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ht" altLang="ko-KR" sz="2500">
                <a:solidFill>
                  <a:schemeClr val="tx1">
                    <a:lumMod val="65000"/>
                    <a:lumOff val="35000"/>
                  </a:schemeClr>
                </a:solidFill>
              </a:rPr>
              <a:t>Bèje Betleyèm yo te vin wè Pitit Bondye a ki t ap sove moun. “Jezi! Pitit Bondye a! Mèsi paske w te vini nan peyi sa a!”</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Pandan y ap travèse lak la, toudenkou yon van kòlè te soufle ak yon vag tèt chaje te vini.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Finalman, disip yo di Jezi. 'Mèt, pa okipe ou si nou nwaye!'</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rale zòrèy van an, li di lanm lanmè yo: “Silans! Rete toujou!” Lè sa a, van an desann epi li te konplètman kalm.</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 te pè, youn mande lòt: “Kiyès sa a? Menm van ak lanm yo obeyi 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Se sèl Bondye ki ka kòmande lanmè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ak van 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poutèt sa Jezi se Bondye ki kreye ak dirije mond lan.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Jezi nou kwè se pa youn nan anpil bondye, men se sèl Bondye kreyatè ki gen tout pouvwa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grandi lafwa nou lè nou sonje reyalite sa 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r xmlns:a="http://schemas.openxmlformats.org/drawingml/2006/main">
              <a:rPr altLang="en-US" lang="ht" sz="3600">
                <a:solidFill>
                  <a:srgbClr val="0070c0"/>
                </a:solidFill>
              </a:rPr>
              <a:t> </a:t>
            </a:r>
            <a:r xmlns:a="http://schemas.openxmlformats.org/drawingml/2006/main">
              <a:rPr altLang="ko-KR" lang="ht" sz="3600">
                <a:solidFill>
                  <a:srgbClr val="0070c0"/>
                </a:solidFill>
              </a:rPr>
              <a:t>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pwopriyetè tout bagay ki fè ak dirije tout bagay nan mond sa 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Jezi te kòmande sou lanmè a ak van 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rete toujou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kouri epi jwe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reveye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leve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louvri</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ou</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je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rete toujou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leve, li rale zòrèy van an, li di lanm lanmè yo: Silans! Lè sa a, van an desann epi li te konplètman kalm.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Ki moun ki manyen rad mwen 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li tande pale de Jezi, li pwoche bò kote l' nan mitan foul la, li manyen rad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28.Paske li te di, "Si mwen jis manyen rad sou li, mwen pral geri."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ki se mèt tout bagay,</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pitit Bondye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lè Jezi rive nan peyi sa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li te fèt nan yon manje ak yon figi enb.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menm ki kwè nan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pitit Bondye.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nou dwe viv enb ak ba tankou Jezi.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Anpil moun te tande pale de Jezi, e yo te suiv Jezi.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yon fanm pwoche bò dèyè l ', li manyen rad Jezi yo pou yo te geri.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fanm te soufri nan yon maladi ki rele senyen pandan 12 ane. Li te eseye plizyè fason pou repare li, men li pa te fikse epi li te depanse tout sa li te genyen.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'Ki moun ki manyen rad mwen an ??' Menm lè a, Jezi reyalize ke pouvwa li te soti nan li. Li vini, li lage kò l nan pye l, li di l tout verite a.</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Jezi di li: Pitit fi, lafwa ou geri ou. Ale ak kè poze.'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Madanm ki t ap soufri depi 12 an te gen senyen an al jwenn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ak lafwa.</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Jezi te geri fi a e li te fè lwanj pou lafwa li devan pèp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Bondye toujou wè lafwa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Lè nou rankontre bagay difisil,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ann vin jwenn Bondye avèk lafwa.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konnen soufrans ak difikilte nou yo e li rezoud 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 sa fanm ki te malad pandan 12 an te touche Jezi?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cheve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men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pye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rad</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rad</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li tande pale de Jezi, li pwoche bò kote l' nan mitan foul la, li manyen rad li.</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paske li te panse: "Si m jis manyen rad li, m ap geri."</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63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ht" sz="4000">
                <a:solidFill>
                  <a:srgbClr val="FF0000"/>
                </a:solidFill>
              </a:rPr>
              <a:t>Pawòl jodi 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ht" sz="3600">
                <a:solidFill>
                  <a:schemeClr val="tx1">
                    <a:lumMod val="65000"/>
                    <a:lumOff val="35000"/>
                  </a:schemeClr>
                </a:solidFill>
              </a:rPr>
              <a:t>Ou pral ansent epi ou pral fè yon pitit gason, epi w ap ba li non Jezi.</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ht" sz="2800">
                <a:solidFill>
                  <a:schemeClr val="tx1">
                    <a:lumMod val="65000"/>
                    <a:lumOff val="35000"/>
                  </a:schemeClr>
                </a:solidFill>
              </a:rPr>
              <a:t>Lik</a:t>
            </a:r>
            <a:r xmlns:a="http://schemas.openxmlformats.org/drawingml/2006/main">
              <a:rPr altLang="en-US" dirty="0" lang="ht" sz="2800">
                <a:solidFill>
                  <a:schemeClr val="tx1">
                    <a:lumMod val="65000"/>
                    <a:lumOff val="35000"/>
                  </a:schemeClr>
                </a:solidFill>
              </a:rPr>
              <a:t> </a:t>
            </a:r>
            <a:r xmlns:a="http://schemas.openxmlformats.org/drawingml/2006/main">
              <a:rPr altLang="ko-KR" dirty="0" lang="ht"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te vini sou tè a nan imilite ak nan imilite, men li se vrè Wa nou 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pran men l', li di l': -Talitha koum! (ki vle di, "Ti fi, mwen di ou, leve!").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nonm yo te rele Jayiris, chèf sinagòg la, pwoche bò kote Jezi, li di: "Pitit fi mwen an ap mouri. Ede mwen."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Sou wout lakay Jezi, yon nonm kouri di pitit fi li a te deja mouri.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yo rive lakay li, pitit fi Jayiris la te deja mouri, e moun t ap kriye.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antre, li di yo: "Ti pitit la pa mouri, men li ap dòmi."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Li pran men l', li di l': -Talitha koum! (ki vle di, "Ti fi, mwen di ou, leve!"). Menm lè a ti fi a leve kanpe, li mache.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se moun ki dirije lanmò.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Lanmò se bagay ki pi pè pou moun, men Jezi te genyen batay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pral mouri yon jou pi bonè oswa pita.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ou pa bezwen pè lanmò.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paske Jezi se moun ki dirije lanmò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Epi nou kwè nan Jezi ki te konkeri lanmò 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Sila a ki bay lavi ak Sila a ki dirije lavi an menm tan.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ht" sz="3200">
                <a:solidFill>
                  <a:schemeClr val="tx1">
                    <a:lumMod val="65000"/>
                    <a:lumOff val="35000"/>
                  </a:schemeClr>
                </a:solidFill>
              </a:rPr>
              <a:t>Kisa "Talitha koum!" vle di?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ht" sz="2800">
                <a:solidFill>
                  <a:schemeClr val="tx1">
                    <a:lumMod val="65000"/>
                    <a:lumOff val="35000"/>
                  </a:schemeClr>
                </a:solidFill>
              </a:rPr>
              <a:t>Ti fi, pran manje maten!</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Ti fi, ale nan kabann!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Ti fi, leve!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Ti fi, chante yon chante!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Ti fi, leve!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Li pran men l', li di l': -Talitha koum! (ki vle di, "Ti fi, mwen di ou, leve!").</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5:</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Egzamen</a:t>
            </a:r>
            <a:r xmlns:a="http://schemas.openxmlformats.org/drawingml/2006/main">
              <a:rPr altLang="en-US" lang="h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kote Jezi te fèt?</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se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kay</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palè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nan yon manje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otèl deliks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nan yon manje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64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Yon nonm malad nan Betèsda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Lè sa a, Jezi di li: "Leve non! Pran kabann ou epi mache."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t" altLang="ko-KR" sz="3600">
                <a:solidFill>
                  <a:schemeClr val="tx1">
                    <a:lumMod val="65000"/>
                    <a:lumOff val="35000"/>
                  </a:schemeClr>
                </a:solidFill>
              </a:rPr>
              <a:t>Menm lè a, nonm lan te geri; li pran kabann li epi li mache. Jou sa a te fèt se te yon jou repo,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 5:</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Te gen yon pisin ki te rele Betèsda nan Jerizalèm. Gen yon pakèt moun ki malad ki te rasanble la ap tann dlo a deplase.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Paske, nan kèk tan, yon zanj Seyè a te desann nan basen an, li t'ap brase dlo a. Lè sa a, nenpòt moun ki premye, apre dlo a leve, te antre nan, li te geri anba nenpòt maladi li te genyen.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Te gen yon nonm ki pa t ka mache. Lè Jezi wè l ', li mande nonm ki te la pou trant-uit ane. "Ou vle geri?"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“Mèt, mwen pa gen pèsonn pou ede m antre nan pisin lan lè dlo a ap brase. Ede m, tanpri!” Lè sa a, Jezi di li: Leve non! Ranmase kabann ou epi mache."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Kòm Jezi te di li pran kabann li epi li mache. Menm lè a, moun ki malad la ki te nan maladi pou 38 ane te geri.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Bagay ki pi nesesè pou moun ki malad nan pisin Betèsda a se te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yo dwe geri.</a:t>
            </a:r>
            <a:r xmlns:a="http://schemas.openxmlformats.org/drawingml/2006/main">
              <a:rPr lang="ht"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Jezi konnen sa nou bezwen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pi bon pase nou.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Jezi se moun ki ban nou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sa nou bezwen.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geri tout maladi e ki gen pouvwa pou l dirije tout bagay.</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nonm malad la te mande Jezi pou l fè?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Geri maladi mwen, tanpri!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Sove m, tanpri!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Banm manje, tanpri!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Ede m desann nan pisin lan lè dlo ap monte, tanpri!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Ede m desann nan pisin lan lè dlo ap monte, tanpri!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Jodi a, nan vil David la, gen yon Sovè ki fèt pou ou. li se Kris la, Seyè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Tankou</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Lè sa a, Jezi di li: "Leve non! Pran kabann ou epi mache."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t" altLang="ko-KR" sz="3600">
                <a:solidFill>
                  <a:schemeClr val="tx1">
                    <a:lumMod val="65000"/>
                    <a:lumOff val="35000"/>
                  </a:schemeClr>
                </a:solidFill>
              </a:rPr>
              <a:t>9.Lamenm nonm lan geri; li pran kabann li epi li mache. Jou sa a te fèt se te yon jou repo,</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 5:</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65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ki te manje 5,000 Gason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Apre sa, Jezi pran pen yo, li di Bondye mèsi, li separe bay moun ki te chita yo jan yo te vle. Li te fè menm bagay la ak pwason yo.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Plis pase senkmil moun te reyini ansanm pou yo koute ansèyman Jezi.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li te tan manje midi. Tout moun te grangou, men yo pa t gen manje pou yo manje, yo te gen de pwason ak senk pen.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sa, Jezi pran pen an ak pwason an, li di Bondye mèsi, li bay moun ki te chita yo tout sa yo vle.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yon bagay etonan te rive! 5,000 moun yo te gen ase pou yo plen!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Apre sa, yo rasanble yo, yo plen douz panyen ak moso senk pen lòj ki te rete nan moun ki te manje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Pou nou pa gen okenn fason pou fè plis pase 5,000 moun plen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ak senk pen ak de pwason.</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 Jezi, Pitit Bondye a, te fè mirak avèk yo.</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Li pi enpòtan ke nou toujou avèk Jezi pase ke nou gen anyen anpil oswa ou pa.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ka ban nou manje abondans.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47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Bòn fèt pou Jezi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Konbyen manje ki te rete apre Jezi te bay 5 000 moun manje?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dis panyen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onz panyen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douz panyen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trèz panyen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douz panyen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Apre sa, Jezi pran pen yo, li di Bondye mèsi, li separe bay moun ki te chita yo jan yo te vle. Li te fè menm bagay la ak pwason yo.</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66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Jezi ap mache sou dlo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yo fin ramen twa oswa twa kilomèt edmi, yo wè Jezi pwoche bò kannòt la, ap mache sou dlo a; e yo te pè.</a:t>
            </a:r>
            <a:endParaRPr xmlns:a="http://schemas.openxmlformats.org/drawingml/2006/main" lang="en-US" altLang="ko-KR" sz="3600"/>
          </a:p>
          <a:p>
            <a:pPr xmlns:a="http://schemas.openxmlformats.org/drawingml/2006/main" lvl="0">
              <a:defRPr/>
            </a:pPr>
            <a:r xmlns:a="http://schemas.openxmlformats.org/drawingml/2006/main">
              <a:rPr lang="ht" altLang="ko-KR" sz="3600"/>
              <a:t>Men, li di yo: Se mwen menm, nou pa bezwen pè.</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Pandan Jezi t'ap lapriyè sou mòn lan pou kont li, disip li yo t'ap rame kannòt la nan lòt bò lak la.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Finalman, li te fè nwa e van an ak dlo yo te vin fò e yo te vin di.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"Gade la! Yon moun ap mache sou dlo a!“ Yo te pè. Youn nan yo t'ap rele byen fò, "Yon moun ap mache sou dlo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"Se mwen menm: ou pa bezwen pè!" Se Jezi ki ap mache sou dlo 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 te sezi pou sa. Yo akeyi Jezi sou kannòt la. Yo te panse, "Jezi dwe pitit Bondye!"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Mache sou dlo se yon bagay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pèsonn pa ka fè.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 Jezi te mache sou dlo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pou jwenn disip li yo.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Paske Jezi se yon moun espesyal,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pitit Bondye 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vrèman bezwen kwè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ke Jezi se Pitit Bondye 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Pawòl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yo rive nan kay la, yo wè timoun nan ak Mari, manman l ', epi yo bese tèt yo jouk atè adore l'. Lè sa a, yo louvri trezò yo epi yo ba li kado lò, lansan ak lami.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rgbClr val="ff0000"/>
                </a:solidFill>
              </a:rPr>
              <a:t>Kiyès Jezi?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li menm ki vin jwenn nou pou ede nou epi sove nou kèlkeswa obstak nou genyen.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jan Jezi te vin jwenn disip li yo nan mitan lak la??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vole sou dlo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monte sou bato ki pi rapid 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naje..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mache sou dlo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mache sou dlo 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Lè yo fin ramen twa oswa twa kilomèt edmi, yo wè Jezi pwoche bò kannòt la, ap mache sou dlo a; e yo te pè.</a:t>
            </a:r>
            <a:endParaRPr xmlns:a="http://schemas.openxmlformats.org/drawingml/2006/main" lang="en-US" altLang="ko-KR" sz="3600"/>
          </a:p>
          <a:p>
            <a:pPr xmlns:a="http://schemas.openxmlformats.org/drawingml/2006/main" lvl="0">
              <a:defRPr/>
            </a:pPr>
            <a:r xmlns:a="http://schemas.openxmlformats.org/drawingml/2006/main">
              <a:rPr lang="ht" altLang="ko-KR" sz="3600"/>
              <a:t>Men, li di yo: Se mwen menm, nou pa bezwen pè.</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Jan</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67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Konfesyon Pyè sou Kris 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Simon Pyè reponn li: Ou se Kris la, Pitit Bondye vivan 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Matye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jou, Jezi mande disip li yo: "Ki moun yo di Pitit lòm nan ye?"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 reponn li: Gen moun ki di Jan Batis; Gen lòt ki di Eli; ak youn nan pwofèt yo."</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e ou menm?" li mande. "Ki moun ou di mwen ye?"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Simon Pyè reponn li: Ou se Kris la, Pitit Bondye vivan 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di ak anpil kè kontan. "Ou gen rezon sou konfesyon ou! Sou wòch sa a m'ap bati legliz mwen 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Jezi te fèt, yon etwal parèt devan doktè yo ki nan bò solèy leve.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Pyè te konnen egzakteman kiyès Jezi ye, e li te konfese egzakteman konsènan Jezi.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Epi apre Jezi fin tande sa, li fè lwanj Pyè pou konfesyon dwat li.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Kiyès nou panse Jezi ye?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Nou dwe konnen Jezi egzakteman jan Bib la di, epi nou dwe konfese sou Jezi egzakteman jan Bib la di.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rgbClr val="ff0000"/>
                </a:solidFill>
              </a:rPr>
              <a:t>Kiyès Jezi?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bati legliz li a sou bon konfesyon lafwa.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Kiyès Pyè te di Jezi ye?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Kris la, Pitit Bondye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Pwisan Eli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Jan Batis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Jeremi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① </a:t>
            </a:r>
            <a:r xmlns:a="http://schemas.openxmlformats.org/drawingml/2006/main">
              <a:rPr lang="ht" altLang="ko-KR" sz="2800">
                <a:solidFill>
                  <a:srgbClr val="ff0000"/>
                </a:solidFill>
              </a:rPr>
              <a:t>Kris la, Pitit Bondye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Simon Pyè reponn li: Ou se Kris la, Pitit Bondye vivan an.</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Matye</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Istwa moun rich moun fou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"Men, Bondye di l ', 'Ou moun sòt! Menm jou lannwit sa a yo pral mande lavi ou nan men ou. Lè sa a, ki moun ki pral jwenn sa ou te pare pou tèt ou?'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te di: "Lavi yon moun pa gen anyen pou wè ak sa li genyen."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Epi Jezi te rakonte nou yon istwa.</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ht" altLang="ko-KR" sz="3200">
                <a:solidFill>
                  <a:schemeClr val="tx1">
                    <a:lumMod val="65000"/>
                    <a:lumOff val="35000"/>
                  </a:schemeClr>
                </a:solidFill>
              </a:rPr>
              <a:t>Se sou yon moun san konprann rich.</a:t>
            </a:r>
            <a:r xmlns:a="http://schemas.openxmlformats.org/drawingml/2006/main">
              <a:rPr lang="ht"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Nonm rich la te kontan bati yon pi gwo depo pou richès li ak ble. "Mwen te kolekte anpil manje nan depo a, nanm mwen, kounye a jwi tèt 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Bondye di nonm rich la.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"Ou se yon moun sòt! Si mwen pran lavi ou jodi a, ki moun ki pral tout richès ou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"Etwal sa a vizib lè wa a fèt! Ann swiv zetwal la!” Doktè yo te kòmanse swiv zetwal la.</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fin pale epi li di: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"Pa sere richès pou ou, men pou Bondye. Fè tout sa w kapab pou ede moun ki nan bezwen yo.</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ht" altLang="ko-KR" sz="3500">
                <a:solidFill>
                  <a:schemeClr val="tx1">
                    <a:lumMod val="65000"/>
                    <a:lumOff val="35000"/>
                  </a:schemeClr>
                </a:solidFill>
              </a:rPr>
              <a:t>Pou kisa lajan w itilize?</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ht" altLang="ko-KR" sz="3500">
                <a:solidFill>
                  <a:schemeClr val="tx1">
                    <a:lumMod val="65000"/>
                    <a:lumOff val="35000"/>
                  </a:schemeClr>
                </a:solidFill>
              </a:rPr>
              <a:t>Èske yo itilize li sèlman pou satisfè ou sèlman?</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t" altLang="ko-KR" sz="3500">
                <a:solidFill>
                  <a:schemeClr val="tx1">
                    <a:lumMod val="65000"/>
                    <a:lumOff val="35000"/>
                  </a:schemeClr>
                </a:solidFill>
              </a:rPr>
              <a:t>Lajan ta dwe itilize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t" altLang="ko-KR" sz="3500">
                <a:solidFill>
                  <a:schemeClr val="tx1">
                    <a:lumMod val="65000"/>
                    <a:lumOff val="35000"/>
                  </a:schemeClr>
                </a:solidFill>
              </a:rPr>
              <a:t>pou glwa Bondye.</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ht" altLang="ko-KR" sz="3500">
                <a:solidFill>
                  <a:schemeClr val="tx1">
                    <a:lumMod val="65000"/>
                    <a:lumOff val="35000"/>
                  </a:schemeClr>
                </a:solidFill>
              </a:rPr>
              <a:t>Nou se moun ki nan wayòm Bondye a. Se poutèt sa, li nesesè pou nou ede moun ki nan bezwen ak pwòp lajan nou.</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pwopriyetè tout lavi, ak tout richès.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 sa moun fou rich la te fè pou nanm li?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te ede pòv yo.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te adore Bondye.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 te preche levanjil 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sere anpil richès.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Li sere anpil richès.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"Men, Bondye di l ', 'Ou moun sòt! Menm jou lannwit sa a yo pral mande lavi ou nan men ou. Lè sa a, ki moun ki pral jwenn sa ou te pare pou tèt ou?'</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69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Chèche mouton ki pèdi 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 ap di nou konsa, menm jan an pral gen plis rejwi nan syèl la pou yon sèl pechè ki repanti pase pou katrevendisnèf moun ki jis ki pa bezwen repanti.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Yon jou, yo te kite yon mouton poukont li, li separe ak mouton zanmi l yo.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Bèje a konte mouton yo e li jwenn youn nan san yo te disparèt!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Bèje a te kite 99 mouton e li te ale chèche yonn ki te pèdi.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Zetwal la kanpe anlè ekèstr Betleyèm yo. Bib la te pwofetize ke Jezi te fèt Betleyèm.</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Epi finalman gadò mouton an te jwenn mouton ki te pèdi yo.</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Bèje a te tounen lakay ak mouton yo ak kè kontan e li te fè yon gwo fèt.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fin pale epi li di: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"Menm jan bèje a kontan jwenn yon mouton ki pèdi,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Bondye kontan repantans yon sèl pechè."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ht" altLang="ko-KR" sz="3600">
                <a:solidFill>
                  <a:schemeClr val="tx1">
                    <a:lumMod val="65000"/>
                    <a:lumOff val="35000"/>
                  </a:schemeClr>
                </a:solidFill>
              </a:rPr>
              <a:t>Bèje a te oblije fè anpil sakrifis pou l jwenn yon mouton ki te pèdi.</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Jezi te sakrifye lavi l pou l sove nou.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ht" altLang="ko-KR" sz="3600">
                <a:solidFill>
                  <a:schemeClr val="tx1">
                    <a:lumMod val="65000"/>
                    <a:lumOff val="35000"/>
                  </a:schemeClr>
                </a:solidFill>
              </a:rPr>
              <a:t>Nou dwe remèsye Jezi paske li sove nou tankou yon mouton ki pèdi.</a:t>
            </a:r>
            <a:r xmlns:a="http://schemas.openxmlformats.org/drawingml/2006/main">
              <a:rPr lang="ht"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a:t>
            </a:r>
            <a:r xmlns:a="http://schemas.openxmlformats.org/drawingml/2006/main">
              <a:rPr lang="ht" altLang="en-US" sz="3600">
                <a:solidFill>
                  <a:srgbClr val="0070c0"/>
                </a:solidFill>
              </a:rPr>
              <a:t> </a:t>
            </a:r>
            <a:r xmlns:a="http://schemas.openxmlformats.org/drawingml/2006/main">
              <a:rPr lang="ht" altLang="ko-KR" sz="3600">
                <a:solidFill>
                  <a:srgbClr val="0070c0"/>
                </a:solidFill>
              </a:rPr>
              <a:t>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pran plezi nan repantans nou anba peche.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Kisa bèje a pa fè pandan l ap chèche yon mouton ki pèdi?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kite 99 mouton pou chèche mouton ki te pèdi 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te kontan jwenn moun ki te pèdi 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 te achte yon nouvo mouton.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te rele moun pou yon fèt.</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③ </a:t>
            </a:r>
            <a:r xmlns:a="http://schemas.openxmlformats.org/drawingml/2006/main">
              <a:rPr lang="ht" altLang="ko-KR" sz="2800">
                <a:solidFill>
                  <a:srgbClr val="ff0000"/>
                </a:solidFill>
              </a:rPr>
              <a:t>Li te achte yon nouvo mouton.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ht" altLang="ko-KR" sz="3600"/>
              <a:t>M ap di nou konsa, menm jan an pral gen plis rejwi nan syèl la pou yon sèl pechè ki repanti pase pou katrevendisnèf moun ki jis ki pa bezwen repanti.</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Istwa Bon Samariten an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ht" altLang="ko-KR" sz="3600"/>
              <a:t>"Kilès nan twa sa yo ou panse ki te yon vwazen nonm ki te tonbe nan men vòlè a?"</a:t>
            </a:r>
            <a:endParaRPr xmlns:a="http://schemas.openxmlformats.org/drawingml/2006/main" lang="en-US" altLang="ko-KR" sz="3600"/>
          </a:p>
          <a:p>
            <a:pPr xmlns:a="http://schemas.openxmlformats.org/drawingml/2006/main" lvl="0">
              <a:defRPr/>
            </a:pPr>
            <a:r xmlns:a="http://schemas.openxmlformats.org/drawingml/2006/main">
              <a:rPr lang="ht" altLang="ko-KR" sz="3600"/>
              <a:t>Ekspè nan lalwa a reponn, "Moun ki te gen pitye pou li." Jezi di li: Ale, fè menm jan an tou.</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Pandan yon nonm t'ap mache pou kont li, li rankontre vòlè. Yo retire rad sou li, yo bat li epi yo pati, yo kite l mwatye mouri.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Lè sa a, yon prèt rive wè l 'sou wout la, li pase lòt bò a. Se konsa yon Levit te fè tou.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Anndan ekèstr Betleyèm yo te gen Mari, Jozèf ak ti bebe Jezi, ki te vin sou tè a kòm wa.</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Twazyèmman, yon Samariten te rive wè l. Samariten yo se te moun jwif yo pa t renmen.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Men, Samariten an te pran pitye pou li, se konsa trete l ak byen pran swen 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di: “Pèp Bondye a, nenpòt ki lè, dwe yon bon pwochen ki ede moun ki nan bezwen yo.”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Prèt la ak Levit yo te sanble, sou sifas la, toupre Bondye, men yo pa t renmen pèsonn lòt moun.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An reyalite, Samariten an te sanble pa pwoche bò kote Bondye, men li te yon bon pwochen ki te dispoze renmen lòt moun.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ta dwe tou moun k ap ede pwochen nou ki nan bezwen si nou pwoche bò kote Bondye.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Se nou menm ki oblije mouri pou peche nou yo, menm jan ak moun yo vòlè yo.</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ht" altLang="ko-KR" sz="3600">
                <a:solidFill>
                  <a:schemeClr val="tx1">
                    <a:lumMod val="65000"/>
                    <a:lumOff val="35000"/>
                  </a:schemeClr>
                </a:solidFill>
              </a:rPr>
              <a:t>Men, se Jezi ki te sove nou anba sitiyasyon terib sa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Kisa prèt la ak Levit la te fè lè yo wè yon nonm yo te vòlè?</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Yo te priye pou 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La te trete blesi li yo.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Yo mennen l lopital.</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Yo pase bò kote l' lòt bò 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④ </a:t>
            </a:r>
            <a:r xmlns:a="http://schemas.openxmlformats.org/drawingml/2006/main">
              <a:rPr lang="ht" altLang="ko-KR" sz="2800">
                <a:solidFill>
                  <a:srgbClr val="ff0000"/>
                </a:solidFill>
              </a:rPr>
              <a:t>Yo pase bò kote l' lòt bò 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ht" altLang="ko-KR" sz="3600"/>
              <a:t>"Kilès nan twa sa yo ou panse ki te yon vwazen nonm ki te tonbe nan men vòlè a?"</a:t>
            </a:r>
            <a:endParaRPr xmlns:a="http://schemas.openxmlformats.org/drawingml/2006/main" lang="en-US" altLang="ko-KR" sz="3600"/>
          </a:p>
          <a:p>
            <a:pPr xmlns:a="http://schemas.openxmlformats.org/drawingml/2006/main" lvl="0">
              <a:defRPr/>
            </a:pPr>
            <a:r xmlns:a="http://schemas.openxmlformats.org/drawingml/2006/main">
              <a:rPr lang="ht" altLang="ko-KR" sz="3600"/>
              <a:t>Ekspè nan lalwa a reponn, "Moun ki te gen pitye pou li." Jezi di li: Ale, fè menm jan an tou.</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71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Mari ak Mat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t" altLang="ko-KR" sz="4000"/>
              <a:t>men se yon sèl bagay ki nesesè. Mari te chwazi sa ki pi bon, li p'ap wete l'."</a:t>
            </a:r>
            <a:endParaRPr xmlns:a="http://schemas.openxmlformats.org/drawingml/2006/main" lang="en-US" altLang="ko-KR" sz="4000"/>
          </a:p>
          <a:p>
            <a:pPr xmlns:a="http://schemas.openxmlformats.org/drawingml/2006/main" lvl="0">
              <a:defRPr/>
            </a:pPr>
            <a:r xmlns:a="http://schemas.openxmlformats.org/drawingml/2006/main">
              <a:rPr lang="ht"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t"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Jezi te envite nan kay Mari ak Mat.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Doktè ki soti nan Lès yo te bay Jezi lò, lansan ak lami yo te prepare kòm yon kado. "Mèsi Jezi paske w vin nan peyi sa a!"</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Pandan Mat te okipe travay, Mari te koute Jezi avèk enpasyans.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"Mwen pa ka kwè Mary kite m 'travay poukont mwen lè mwen tèlman okipe," Mat te panse.</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Finalman, Mat te plenyen bay Jezi. "Jezi, tanpri, kite Mari ale. Mwen gen twòp travay pou m fè poukont mwen."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di: "Pa fè twòp. Mari renmen koute, konsa li pral kontinye koute."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solidFill>
                  <a:srgbClr val="ff0000"/>
                </a:solidFill>
              </a:rPr>
              <a:t>Leson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solidFill>
                  <a:schemeClr val="tx1">
                    <a:lumMod val="65000"/>
                    <a:lumOff val="35000"/>
                  </a:schemeClr>
                </a:solidFill>
              </a:rPr>
              <a:t>Mat te panse li pa t bon pou Mari koute Jezi lè yo te gen anpil bagay pou yo fè.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Men, Jezi te anseye yo ke koute Jezi te gen plis valè pase nenpòt lòt bagay.</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Tan pou nou koute epi aprann Bib la se tan ki pi presye pou nou.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ht" altLang="ko-KR" sz="3200">
                <a:solidFill>
                  <a:schemeClr val="tx1">
                    <a:lumMod val="65000"/>
                    <a:lumOff val="35000"/>
                  </a:schemeClr>
                </a:solidFill>
              </a:rPr>
              <a:t>Nou pa ta dwe pèdi tan pou nou koute Bib la e pou nou aprann nan men nou.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ht" altLang="ko-KR" sz="3200"/>
              <a:t>Kiyès Jezi?</a:t>
            </a:r>
            <a:r xmlns:a="http://schemas.openxmlformats.org/drawingml/2006/main">
              <a:rPr lang="ht"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rgbClr val="0070c0"/>
                </a:solidFill>
              </a:rPr>
              <a:t>Jezi se..</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ht" altLang="ko-KR" sz="3600">
                <a:solidFill>
                  <a:schemeClr val="tx1">
                    <a:lumMod val="65000"/>
                    <a:lumOff val="35000"/>
                  </a:schemeClr>
                </a:solidFill>
              </a:rPr>
              <a:t>Jezi se moun ki renmen moun ki tande pawòl Bondye 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Egzamen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ht" altLang="ko-KR" sz="3200">
                <a:solidFill>
                  <a:schemeClr val="tx1">
                    <a:lumMod val="65000"/>
                    <a:lumOff val="35000"/>
                  </a:schemeClr>
                </a:solidFill>
              </a:rPr>
              <a:t>Kisa Mari te fè pandan Mat t ap travay anpil?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① </a:t>
            </a:r>
            <a:r xmlns:a="http://schemas.openxmlformats.org/drawingml/2006/main">
              <a:rPr lang="ht" altLang="ko-KR" sz="2800">
                <a:solidFill>
                  <a:schemeClr val="tx1">
                    <a:lumMod val="65000"/>
                    <a:lumOff val="35000"/>
                  </a:schemeClr>
                </a:solidFill>
              </a:rPr>
              <a:t>Li te priye.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② </a:t>
            </a:r>
            <a:r xmlns:a="http://schemas.openxmlformats.org/drawingml/2006/main">
              <a:rPr lang="ht" altLang="ko-KR" sz="2800">
                <a:solidFill>
                  <a:schemeClr val="tx1">
                    <a:lumMod val="65000"/>
                    <a:lumOff val="35000"/>
                  </a:schemeClr>
                </a:solidFill>
              </a:rPr>
              <a:t>Li te koute pawòl Jezi.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③ </a:t>
            </a:r>
            <a:r xmlns:a="http://schemas.openxmlformats.org/drawingml/2006/main">
              <a:rPr lang="ht" altLang="ko-KR" sz="2800">
                <a:solidFill>
                  <a:schemeClr val="tx1">
                    <a:lumMod val="65000"/>
                    <a:lumOff val="35000"/>
                  </a:schemeClr>
                </a:solidFill>
              </a:rPr>
              <a:t>Li t ap dòmi.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chemeClr val="tx1">
                    <a:lumMod val="65000"/>
                    <a:lumOff val="35000"/>
                  </a:schemeClr>
                </a:solidFill>
              </a:rPr>
              <a:t>④ </a:t>
            </a:r>
            <a:r xmlns:a="http://schemas.openxmlformats.org/drawingml/2006/main">
              <a:rPr lang="ht" altLang="ko-KR" sz="2800">
                <a:solidFill>
                  <a:schemeClr val="tx1">
                    <a:lumMod val="65000"/>
                    <a:lumOff val="35000"/>
                  </a:schemeClr>
                </a:solidFill>
              </a:rPr>
              <a:t>Li te ede Mat anpil.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ht" altLang="en-US" sz="2800">
                <a:solidFill>
                  <a:srgbClr val="ff0000"/>
                </a:solidFill>
              </a:rPr>
              <a:t>② </a:t>
            </a:r>
            <a:r xmlns:a="http://schemas.openxmlformats.org/drawingml/2006/main">
              <a:rPr lang="ht" altLang="ko-KR" sz="2800">
                <a:solidFill>
                  <a:srgbClr val="ff0000"/>
                </a:solidFill>
              </a:rPr>
              <a:t>Li te koute pawòl Jezi.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ht" altLang="ko-KR" sz="4000"/>
              <a:t>Pawòl jodi 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ht" altLang="ko-KR" sz="4000"/>
              <a:t>men se yon sèl bagay ki nesesè. Mari te chwazi sa ki pi bon, li p'ap wete l'."</a:t>
            </a:r>
            <a:endParaRPr xmlns:a="http://schemas.openxmlformats.org/drawingml/2006/main" lang="en-US" altLang="ko-KR" sz="4000"/>
          </a:p>
          <a:p>
            <a:pPr xmlns:a="http://schemas.openxmlformats.org/drawingml/2006/main" lvl="0">
              <a:defRPr/>
            </a:pPr>
            <a:r xmlns:a="http://schemas.openxmlformats.org/drawingml/2006/main">
              <a:rPr lang="ht"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ht"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ht" altLang="ko-KR" sz="2800">
                <a:solidFill>
                  <a:schemeClr val="tx1">
                    <a:lumMod val="65000"/>
                    <a:lumOff val="35000"/>
                  </a:schemeClr>
                </a:solidFill>
              </a:rPr>
              <a:t>Lik</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10:</a:t>
            </a:r>
            <a:r xmlns:a="http://schemas.openxmlformats.org/drawingml/2006/main">
              <a:rPr lang="ht" altLang="en-US" sz="2800">
                <a:solidFill>
                  <a:schemeClr val="tx1">
                    <a:lumMod val="65000"/>
                    <a:lumOff val="35000"/>
                  </a:schemeClr>
                </a:solidFill>
              </a:rPr>
              <a:t> </a:t>
            </a:r>
            <a:r xmlns:a="http://schemas.openxmlformats.org/drawingml/2006/main">
              <a:rPr lang="ht"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ht" altLang="ko-KR" sz="2500" dirty="0">
                <a:solidFill>
                  <a:schemeClr val="tx1">
                    <a:lumMod val="65000"/>
                    <a:lumOff val="35000"/>
                  </a:schemeClr>
                </a:solidFill>
              </a:rPr>
              <a:t>Te gen yon jenn fi ki te rele Mari nan Galile, ann Izrayèl. Li te fiyanse ak yon jèn gason yo te rele Jozèf.</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Doktè yo te vin adore Jezi, Wa a, menm byen lwen Izrayèl.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Jezi se vrè wa moun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nan tout mond lan.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Jezi se wa mwen tou.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viv yon vi adore ak swiv Jezi, ki toujou Wa.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merite adore nou.</a:t>
            </a:r>
            <a:r xmlns:a="http://schemas.openxmlformats.org/drawingml/2006/main">
              <a:rPr altLang="en-US" lang="h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Egzamen</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Kiyès Jezi pa t resevwa kòm kado anivèsè nesans?</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lansan</a:t>
            </a:r>
            <a:r xmlns:a="http://schemas.openxmlformats.org/drawingml/2006/main">
              <a:rPr altLang="en-US" lang="h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lami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òdinatè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òdinatè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Pawòl</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yo rive nan kay la, yo wè timoun nan ak Mari, manman l ', epi yo bese tèt yo jouk atè adore l'. Lè sa a, yo louvri trezò yo epi yo ba li kado lò, lansan ak lami.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Non.</a:t>
            </a:r>
            <a:r xmlns:a="http://schemas.openxmlformats.org/drawingml/2006/main">
              <a:rPr lang="ht" altLang="en-US" b="1">
                <a:solidFill>
                  <a:schemeClr val="tx1">
                    <a:lumMod val="50000"/>
                    <a:lumOff val="50000"/>
                  </a:schemeClr>
                </a:solidFill>
              </a:rPr>
              <a:t> </a:t>
            </a:r>
            <a:r xmlns:a="http://schemas.openxmlformats.org/drawingml/2006/main">
              <a:rPr lang="ht" altLang="ko-KR" b="1">
                <a:solidFill>
                  <a:schemeClr val="tx1">
                    <a:lumMod val="50000"/>
                    <a:lumOff val="50000"/>
                  </a:schemeClr>
                </a:solidFill>
              </a:rPr>
              <a:t>48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Ti bebe Jezi te sove nan peyi Lejip</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yo fin ale, yon zanj Seyè a parèt devan Jozèf nan yon rèv. Li di: "Leve, pran ti pitit la ansanm ak manman l' epi sove nan peyi Lejip. Rete la jiskaske mwen di ou, paske Ewòd pral chache timoun nan pou touye l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Ewòd, wa pèp Izrayèl la, te tande nouvèl nesans Jezi a atravè maj yo, fè konplo pou touye Jezi.</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Sepandan, Bondye, ki te konnen tout konplo Ewòd la, te di nan yon rèv ke Maj yo ta dwe ale lwen Ewòd.</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Epitou, Jozèf, mari Mari a, te tande yon zanj ki t ap di nan yon rèv: “Chape nan peyi Lejip. Ewòd pral touye Jezi."</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Lè Jozèf tande sa, li pran Mari ak ti bebe Jezi a, li kouri kite Ewòd nan peyi Lejip.</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ht" sz="2800">
                <a:solidFill>
                  <a:schemeClr val="tx1">
                    <a:lumMod val="65000"/>
                    <a:lumOff val="35000"/>
                  </a:schemeClr>
                </a:solidFill>
              </a:rPr>
              <a:t>Yon jou, yon zanj parèt devan Mari. “Bonjou, nou menm ki gen anpil favè! Senyè a avèk ou.”</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Antretan, Ewòd, ki te konnen maj yo te twonpe l, te bay lòd pou yo touye tout ti bebe Betleyèm yo. Jezi te oblije rete ann Ejip jiskaske Ewòd mouri.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Bèje yo ak maj yo te rekonèt kiyès Jezi 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Sepandan, Ewòd, wa a, pa t rekonèt Jezi. Anplis de sa, akòz avaris li, li te komèt peche mechan pou eseye touye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Gen anpil moun nan mond lan ki refize tande pale sou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 yon peche grav anpil.</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moun ki pa ka oze sispann pa pouvwa lèzòm.</a:t>
            </a:r>
            <a:r xmlns:a="http://schemas.openxmlformats.org/drawingml/2006/main">
              <a:rPr altLang="en-US" lang="ht"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kote Jezi te chape anba Ewòd?</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Lejip</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Amerik</a:t>
            </a:r>
            <a:r xmlns:a="http://schemas.openxmlformats.org/drawingml/2006/main">
              <a:rPr altLang="en-US" lang="h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Kore di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Lejip</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Lè yo fin ale, yon zanj Seyè a parèt devan Jozèf nan yon rèv. Li di: "Leve, pran ti pitit la ansanm ak manman l' epi sove nan peyi Lejip. Rete la jiskaske mwen di ou, paske Ewòd pral chache timoun nan pou touye l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49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Ti gason Jezi nan tanp lan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"Poukisa ou tap chache m?" li mande. "Èske nou pa t 'konnen mwen te dwe nan kay Papa 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Nan fèt Pak la, lè Jezi te gen 12 an, li menm ak paran l yo te vin nan tanp Jerizalèm.</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Pandan Jozèf ak Mari t ap tounen soti nan tanp Jerizalèm nan, yo pa t jwenn Jezi.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Jozèf ak Mari tounen nan tanp Jerizalèm pou yo jwenn Jezi.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ht" altLang="ko-KR" sz="2800" dirty="0">
                <a:solidFill>
                  <a:schemeClr val="tx1">
                    <a:lumMod val="65000"/>
                    <a:lumOff val="35000"/>
                  </a:schemeClr>
                </a:solidFill>
              </a:rPr>
              <a:t>"Mari, ou pral fè yon pitit gason epi ou dwe ba li non Jezi." Li te pè nouvèl sa 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"Eske nou pa t 'konnen mwen te lakay papa m'?" Jezi t'ap diskite ak pwofesè Bib yo nan tanp lan. Yo tout te sezi pa sajès Jezi a.</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Depi lè sa a, tigason Jezi a te vin gen plis lanmou pou Bondye ak pou moun yo pandan l ap grandi sajès ak wotè l.</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Ti gason Jezi te konnen depi l tou piti se Pitit Bondye a. Ak sensèman prepare pou lavi kòm yon Sovè.</a:t>
            </a:r>
            <a:r xmlns:a="http://schemas.openxmlformats.org/drawingml/2006/main">
              <a:rPr altLang="en-US" lang="ht"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Menmsi nou jèn,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klèman sonje ke nou se pitit Bondye.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Kidonk, nou bezwen montre Bondye ak moun n ap viv tankou pitit Bondye.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Pitit Gason Bondye a, men li te bay paran lachè yo egzanp imilite ak obeyisans.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kote Jezi te pèdi 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nan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la</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twalèt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nan palè a</a:t>
            </a:r>
            <a:r xmlns:a="http://schemas.openxmlformats.org/drawingml/2006/main">
              <a:rPr altLang="en-US" lang="h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nan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la</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tanp</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nan kay 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nan tanp lan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"Poukisa ou tap chache m?" li mande. "Èske nou pa t 'konnen mwen te dwe nan kay Papa m'?"</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Lik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50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Batèm Jezi 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"Vwa yon moun k'ap rele nan dezè a: 'Prepare chemen pou Seyè a, fè chemen dwat pou li."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4.Se konsa Jan vini, li t'ap batize nan rejyon dezè a, li t'ap anonse yon batèm nan repantans pou padonnen peche yo.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Jezi te gen trant, yon nonm etranj parèt nan dezè a ak rad chamo ak manje krikèt ak siwo myèl sovaj.</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Li te rele Jan Batis. Li te mande moun pou yo repanti epi pou yo batize paske Sovè a t ap vini.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ht" altLang="ko-KR" sz="2800" dirty="0">
                <a:solidFill>
                  <a:schemeClr val="tx1">
                    <a:lumMod val="65000"/>
                    <a:lumOff val="35000"/>
                  </a:schemeClr>
                </a:solidFill>
              </a:rPr>
              <a:t>Men, li te obeyi mesaj Bondye a. “Mwen se sèvitè Seyè a. Se pou mwen jan ou te di a."</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'Mwen isit la pou prepare yon moun ki vin apre mwen!'</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Jan Batis t ap prepare chemen Jezi 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vin batize pa Jan Batis tou.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“Gade! Ti Mouton Bondye a, ki wete peche monn nan!” Jan Batis te prezante Jezi byen fò.</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Jezi te batize pa Jan, yon vwa soti nan syèl la ak Sentespri a desann sou li tankou yon pijon: “Ou se Pitit mwen, ke mwen renmen an; mwen byen kontan avè 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Jan Batis pa t leve tèt li.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Li te konsakre lavi l nan prezante Jezi nèt.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Pou ki moun map viv?</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Menm jan ak Jan Batis, nou ta dwe viv yon lavi ki egzalte ak prezante Jezi olye ke nou vante tèt mwen ak egzalte m.</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 ye?</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sèl pitit Bondye.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sa ki te desann sot nan syèl la lè Jezi te batize?</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kòk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Sentespri 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otrich</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zwazo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② </a:t>
            </a:r>
            <a:r xmlns:a="http://schemas.openxmlformats.org/drawingml/2006/main">
              <a:rPr altLang="ko-KR" lang="ht" sz="2800">
                <a:solidFill>
                  <a:srgbClr val="ff0000"/>
                </a:solidFill>
              </a:rPr>
              <a:t>Sentespri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"Vwa yon moun k'ap rele nan dezè a: 'Prepare chemen pou Seyè a, fè chemen dwat pou li."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ht" sz="3600">
                <a:solidFill>
                  <a:schemeClr val="tx1">
                    <a:lumMod val="65000"/>
                    <a:lumOff val="35000"/>
                  </a:schemeClr>
                </a:solidFill>
              </a:rPr>
              <a:t>4.Se konsa Jan vini, li t'ap batize nan rejyon dezè a, li t'ap anonse yon batèm nan repantans pou padonnen peche yo.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Mak</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1:</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51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Satan te tante Jezi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di l ': "Wite m', Satan! Paske, men sa ki ekri: 'Adore Seyè a, Bondye ou a, epi sèvi li sèlman."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Apre Jezi te jene e li te priye karant jou, Satan te parèt e li te tante Jezi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ht" altLang="ko-KR" sz="2500" dirty="0">
                <a:solidFill>
                  <a:schemeClr val="tx1">
                    <a:lumMod val="65000"/>
                    <a:lumOff val="35000"/>
                  </a:schemeClr>
                </a:solidFill>
              </a:rPr>
              <a:t>Kidonk, menmsi li te jenn fi, li vin ansent. Timoun sa a rele Jezi. Li se Pitit Gason Bondye ki pral sove tout moun anba peche yo alavni.</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"Eske ou grangou? Fè gato diri ak wòch sa a epi manje l!” Satan te fè premye tès la. Men, Jezi te bat tès la ak pawòl Bondye 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sote isit la! Si ou se Pitit Bondye a, ou p'ap mouri." Satan te teste Jezi yon dezyèm fwa nan tèt tanp lan.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Lè sa a, li mennen Jezi sou yon mòn byen wo, li montre Jezi tout wayòm ki sou latè e li di: “Si w bese tèt devan m, m ap ba w tout bagay sa yo!” Men, Jezi te rejte twazyèm tès la ak Pawòl Bondye a.</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Finalman, Jezi te bat tout tantasyon Satan yo. Bondye te kontan Jezi ki te simonte tout tantasyon yo.</a:t>
            </a:r>
            <a:r xmlns:a="http://schemas.openxmlformats.org/drawingml/2006/main">
              <a:rPr lang="ht"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Jezi te Pitit Bondye 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menm jan ak nou, Satan te tante 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Men, grasa Pawòl Bondye a, Jezi te simonte tantasyon Satan 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Satan toujou tante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Sepandan, menm jan ak Jezi, nou ka simonte tantasyon Satan ak pawòl Bondye 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rgbClr val="ff0000"/>
                </a:solidFill>
              </a:rPr>
              <a:t>Kiyès Jezi?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èd nou pou simonte tantasyon n ap rankontre yo. E se li menm ki konprann tout defi nou rankontre yo e ki ede nou simonte yo.</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Konbyen tès Satan te bay Jezi?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youn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de</a:t>
            </a:r>
            <a:r xmlns:a="http://schemas.openxmlformats.org/drawingml/2006/main">
              <a:rPr altLang="en-US" lang="ht"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twa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kat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③ </a:t>
            </a:r>
            <a:r xmlns:a="http://schemas.openxmlformats.org/drawingml/2006/main">
              <a:rPr altLang="ko-KR" lang="ht" sz="2800">
                <a:solidFill>
                  <a:srgbClr val="ff0000"/>
                </a:solidFill>
              </a:rPr>
              <a:t>twa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di l ': "Wite m', Satan! Paske, men sa ki ekri: 'Adore Seyè a, Bondye ou a, epi sèvi li sèlman."</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Matye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52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Dlo</a:t>
            </a:r>
            <a:r xmlns:a="http://schemas.openxmlformats.org/drawingml/2006/main">
              <a:rPr lang="ht" altLang="en-US" sz="4400"/>
              <a:t> </a:t>
            </a:r>
            <a:r xmlns:a="http://schemas.openxmlformats.org/drawingml/2006/main">
              <a:rPr lang="ht" altLang="ko-KR" sz="4400"/>
              <a:t>Vire nan diven</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Sa a, premye mirak li yo, Jezi te fè Kana nan Galile. Konsa, li te revele glwa li, e disip li yo te mete konfyans yo nan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Mari te pè fè yon pitit gason menmsi li pa t marye.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Sepandan, li te resevwa e li te obeyi pawòl Bondye grasa lafwa.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ka pè lè nou kwè ak obeyi Pawòl Bondye a. Men, menm jan ak konfesyon Mari a, nou dwe konfese ke "Se pou mwen jan ou te di."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Yon maryaj te fèt Kana nan Galile. Jezi ak disip li yo te envite tou nan maryaj 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Men, te gen yon pwoblèm. Diven an te fini. San diven, ou pa ka gen yon fèt.</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Jezi te fè sèvitè yo nan kay la vide dlo nan bokal la. Domestik yo te fè sa yo te mande 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Apre sa, dlo a nan bokal la te pran gou. Dlo ki te nan bokal la te tounen diven trè bon gou.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Envite yo te goute diven an epi yo te sezi. Yo te sèvi pi bon diven pase premye fwa a, e grasa mirak Jezi a, fèt la te kapab pi eksitan.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Leson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Nan tan Jezi a, diven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te absoliman endispansab nan fèt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Jezi fè dlo vin diven e li bay sa ki nesesè pou fèt 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Pou nou, Jezi se yon moun ki endispansab</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tankou diven nan yon fèt.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dwe sonje favè Jezi ki te bay tèt li pou nou.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a:t>
            </a:r>
            <a:r xmlns:a="http://schemas.openxmlformats.org/drawingml/2006/main">
              <a:rPr altLang="en-US" lang="ht"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OMS</a:t>
            </a:r>
            <a:r xmlns:a="http://schemas.openxmlformats.org/drawingml/2006/main">
              <a:rPr altLang="en-US" lang="ht" sz="3200"/>
              <a:t> </a:t>
            </a:r>
            <a:r xmlns:a="http://schemas.openxmlformats.org/drawingml/2006/main">
              <a:rPr altLang="ko-KR" lang="ht" sz="3200"/>
              <a:t>se</a:t>
            </a:r>
            <a:r xmlns:a="http://schemas.openxmlformats.org/drawingml/2006/main">
              <a:rPr altLang="en-US" lang="ht" sz="3200"/>
              <a:t> </a:t>
            </a:r>
            <a:r xmlns:a="http://schemas.openxmlformats.org/drawingml/2006/main">
              <a:rPr altLang="ko-KR" lang="ht" sz="3200"/>
              <a:t>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se lajwa nou, tankou diven an nan yon fèt.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sa Jezi te fè dlo?</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lèt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ji zoranj</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pen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diven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④ </a:t>
            </a:r>
            <a:r xmlns:a="http://schemas.openxmlformats.org/drawingml/2006/main">
              <a:rPr altLang="ko-KR" lang="ht" sz="2800">
                <a:solidFill>
                  <a:srgbClr val="ff0000"/>
                </a:solidFill>
              </a:rPr>
              <a:t>diven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Sa a, premye mirak li yo, Jezi te fè Kana nan Galile. Konsa, li te revele glwa li, e disip li yo te mete konfyans yo nan li.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ht" altLang="ko-KR" b="1">
                <a:solidFill>
                  <a:schemeClr val="tx1">
                    <a:lumMod val="50000"/>
                    <a:lumOff val="50000"/>
                  </a:schemeClr>
                </a:solidFill>
              </a:rPr>
              <a:t>Nimewo 53 Pawòl Bondye 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ht" altLang="ko-KR" sz="4400"/>
              <a:t>Nikodèm te vin jwenn Jezi nan mitan lannwit.</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ht" sz="3200">
                <a:solidFill>
                  <a:srgbClr val="FF0000"/>
                </a:solidFill>
              </a:rPr>
              <a:t>Kiyès Jezi?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ht" sz="3600">
                <a:solidFill>
                  <a:srgbClr val="0070C0"/>
                </a:solidFill>
              </a:rPr>
              <a:t>Jezi se..</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ht" sz="3600">
                <a:solidFill>
                  <a:schemeClr val="tx1">
                    <a:lumMod val="65000"/>
                    <a:lumOff val="35000"/>
                  </a:schemeClr>
                </a:solidFill>
              </a:rPr>
              <a:t>Jezi te vin sou tè a kòm Sovè nou an.</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reponn li: Sa m'ap di nou la a, se vre wi: pesonn pa ka antre nan wayòm Bondye a si li pa fèt nan dlo ak nan Lespri Bondye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ht" sz="2800">
                <a:solidFill>
                  <a:schemeClr val="tx1">
                    <a:lumMod val="65000"/>
                    <a:lumOff val="35000"/>
                  </a:schemeClr>
                </a:solidFill>
              </a:rPr>
              <a:t>Te gen yon nonm yo te rele Nikodèm ki te pwofesè pèp Izrayèl la.</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Li</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vini</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pou</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Jezi</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pou</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mande</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nan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lannwit.</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"Ki jan mwen ka antre nan wayòm Bondye 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ht" altLang="ko-KR" sz="2800">
                <a:solidFill>
                  <a:schemeClr val="tx1">
                    <a:lumMod val="65000"/>
                    <a:lumOff val="35000"/>
                  </a:schemeClr>
                </a:solidFill>
              </a:rPr>
              <a:t>"Si ou pa fèt ankò, ou pa ka antre nan wayòm Bondye a." Jezi reponn.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Li pa t konprann ke li te dwe fèt ankò. "Èske mwen tounen nan vant manman m epi mwen soti ankò?"</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ht" altLang="ko-KR" sz="2600">
                <a:solidFill>
                  <a:schemeClr val="tx1">
                    <a:lumMod val="65000"/>
                    <a:lumOff val="35000"/>
                  </a:schemeClr>
                </a:solidFill>
              </a:rPr>
              <a:t>“Lespri a, pa kò a, dwe fèt ankò. "Lòm ka fèt ankò ak dlo ak Lespri Sen an." Jezi reponn</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ht" altLang="ko-KR" sz="2800">
                <a:solidFill>
                  <a:schemeClr val="tx1">
                    <a:lumMod val="65000"/>
                    <a:lumOff val="35000"/>
                  </a:schemeClr>
                </a:solidFill>
              </a:rPr>
              <a:t>"Ou dwe kwè nan mwen epi ou dwe sove." Jezi te di Nikodèm sekrè pou l te fèt yon lòt fwa.</a:t>
            </a:r>
            <a:r xmlns:a="http://schemas.openxmlformats.org/drawingml/2006/main">
              <a:rPr lang="ht"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Jodi a</a:t>
            </a:r>
            <a:r xmlns:a="http://schemas.openxmlformats.org/drawingml/2006/main">
              <a:rPr altLang="en-US" lang="ht" sz="4000">
                <a:solidFill>
                  <a:srgbClr val="ff0000"/>
                </a:solidFill>
              </a:rPr>
              <a:t> </a:t>
            </a:r>
            <a:r xmlns:a="http://schemas.openxmlformats.org/drawingml/2006/main">
              <a:rPr altLang="ko-KR" lang="ht" sz="4000">
                <a:solidFill>
                  <a:srgbClr val="ff0000"/>
                </a:solidFill>
              </a:rPr>
              <a:t>Leson</a:t>
            </a:r>
            <a:r xmlns:a="http://schemas.openxmlformats.org/drawingml/2006/main">
              <a:rPr altLang="en-US" lang="ht"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solidFill>
                  <a:schemeClr val="tx1">
                    <a:lumMod val="65000"/>
                    <a:lumOff val="35000"/>
                  </a:schemeClr>
                </a:solidFill>
              </a:rPr>
              <a:t>Si ou kwè nan Jezi,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nanm ou pral fèt ankò.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Moun ki kwè nan Jezi yo fèt ankò epi w ap vin tounen</a:t>
            </a:r>
            <a:r xmlns:a="http://schemas.openxmlformats.org/drawingml/2006/main">
              <a:rPr altLang="en-US" lang="ht" sz="3200">
                <a:solidFill>
                  <a:schemeClr val="tx1">
                    <a:lumMod val="65000"/>
                    <a:lumOff val="35000"/>
                  </a:schemeClr>
                </a:solidFill>
              </a:rPr>
              <a:t> </a:t>
            </a:r>
            <a:r xmlns:a="http://schemas.openxmlformats.org/drawingml/2006/main">
              <a:rPr altLang="ko-KR" lang="ht" sz="3200">
                <a:solidFill>
                  <a:schemeClr val="tx1">
                    <a:lumMod val="65000"/>
                    <a:lumOff val="35000"/>
                  </a:schemeClr>
                </a:solidFill>
              </a:rPr>
              <a:t>rayi peche ak renmen Bondye.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Èske ou fèt ankò?</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ht" sz="3200">
                <a:solidFill>
                  <a:schemeClr val="tx1">
                    <a:lumMod val="65000"/>
                    <a:lumOff val="35000"/>
                  </a:schemeClr>
                </a:solidFill>
              </a:rPr>
              <a:t>Nou kwè nan Jezi e nou fèt ankò. Se poutèt sa, nou dwe sonje ke nou se moun diferan nan mond lan.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ht" sz="3200"/>
              <a:t>Kiyès Jezi?</a:t>
            </a:r>
            <a:r xmlns:a="http://schemas.openxmlformats.org/drawingml/2006/main">
              <a:rPr altLang="en-US" lang="ht"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rgbClr val="0070c0"/>
                </a:solidFill>
              </a:rPr>
              <a:t>Jezi se..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a:t>
            </a:r>
            <a:r xmlns:a="http://schemas.openxmlformats.org/drawingml/2006/main">
              <a:rPr altLang="en-US" lang="ht" sz="3600">
                <a:solidFill>
                  <a:schemeClr val="tx1">
                    <a:lumMod val="65000"/>
                    <a:lumOff val="35000"/>
                  </a:schemeClr>
                </a:solidFill>
              </a:rPr>
              <a:t> </a:t>
            </a:r>
            <a:r xmlns:a="http://schemas.openxmlformats.org/drawingml/2006/main">
              <a:rPr altLang="ko-KR" lang="ht" sz="3600">
                <a:solidFill>
                  <a:schemeClr val="tx1">
                    <a:lumMod val="65000"/>
                    <a:lumOff val="35000"/>
                  </a:schemeClr>
                </a:solidFill>
              </a:rPr>
              <a:t>se moun ki fè moun ki kwè nan li jis e ki fè moun ki gen konfyans nan li yo vin fèt ankò.</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Egzamen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Ki sa ki fè nou fèt ankò?</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① </a:t>
            </a:r>
            <a:r xmlns:a="http://schemas.openxmlformats.org/drawingml/2006/main">
              <a:rPr altLang="ko-KR" lang="ht" sz="2800">
                <a:solidFill>
                  <a:schemeClr val="tx1">
                    <a:lumMod val="65000"/>
                    <a:lumOff val="35000"/>
                  </a:schemeClr>
                </a:solidFill>
              </a:rPr>
              <a:t>ak dlo ak Lespri Bondye 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② </a:t>
            </a:r>
            <a:r xmlns:a="http://schemas.openxmlformats.org/drawingml/2006/main">
              <a:rPr altLang="ko-KR" lang="ht" sz="2800">
                <a:solidFill>
                  <a:schemeClr val="tx1">
                    <a:lumMod val="65000"/>
                    <a:lumOff val="35000"/>
                  </a:schemeClr>
                </a:solidFill>
              </a:rPr>
              <a:t>ak lwil oliv ak dife 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③ </a:t>
            </a:r>
            <a:r xmlns:a="http://schemas.openxmlformats.org/drawingml/2006/main">
              <a:rPr altLang="ko-KR" lang="ht" sz="2800">
                <a:solidFill>
                  <a:schemeClr val="tx1">
                    <a:lumMod val="65000"/>
                    <a:lumOff val="35000"/>
                  </a:schemeClr>
                </a:solidFill>
              </a:rPr>
              <a:t>ak dlo nan je ak chante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chemeClr val="tx1">
                    <a:lumMod val="65000"/>
                    <a:lumOff val="35000"/>
                  </a:schemeClr>
                </a:solidFill>
              </a:rPr>
              <a:t>④ </a:t>
            </a:r>
            <a:r xmlns:a="http://schemas.openxmlformats.org/drawingml/2006/main">
              <a:rPr altLang="ko-KR" lang="ht" sz="2800">
                <a:solidFill>
                  <a:schemeClr val="tx1">
                    <a:lumMod val="65000"/>
                    <a:lumOff val="35000"/>
                  </a:schemeClr>
                </a:solidFill>
              </a:rPr>
              <a:t>ak lapriyè ak adorasyon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ht" sz="2800">
                <a:solidFill>
                  <a:srgbClr val="ff0000"/>
                </a:solidFill>
              </a:rPr>
              <a:t>① </a:t>
            </a:r>
            <a:r xmlns:a="http://schemas.openxmlformats.org/drawingml/2006/main">
              <a:rPr altLang="ko-KR" lang="ht" sz="2800">
                <a:solidFill>
                  <a:srgbClr val="ff0000"/>
                </a:solidFill>
              </a:rPr>
              <a:t>ak dlo ak Lespri Bondye 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ht" sz="4000">
                <a:solidFill>
                  <a:srgbClr val="ff0000"/>
                </a:solidFill>
              </a:rPr>
              <a:t>Pawòl jodi 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ht" sz="3600">
                <a:solidFill>
                  <a:schemeClr val="tx1">
                    <a:lumMod val="65000"/>
                    <a:lumOff val="35000"/>
                  </a:schemeClr>
                </a:solidFill>
              </a:rPr>
              <a:t>Jezi reponn li: Sa m'ap di nou la a, se vre wi: pesonn pa ka antre nan wayòm Bondye a si li pa fèt nan dlo ak nan Lespri Bondye 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ht" sz="2800">
                <a:solidFill>
                  <a:schemeClr val="tx1">
                    <a:lumMod val="65000"/>
                    <a:lumOff val="35000"/>
                  </a:schemeClr>
                </a:solidFill>
              </a:rPr>
              <a:t>Jan</a:t>
            </a:r>
            <a:r xmlns:a="http://schemas.openxmlformats.org/drawingml/2006/main">
              <a:rPr altLang="en-US" lang="ht" sz="2800">
                <a:solidFill>
                  <a:schemeClr val="tx1">
                    <a:lumMod val="65000"/>
                    <a:lumOff val="35000"/>
                  </a:schemeClr>
                </a:solidFill>
              </a:rPr>
              <a:t> </a:t>
            </a:r>
            <a:r xmlns:a="http://schemas.openxmlformats.org/drawingml/2006/main">
              <a:rPr altLang="ko-KR" lang="ht"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